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33"/>
  </p:notesMasterIdLst>
  <p:sldIdLst>
    <p:sldId id="288" r:id="rId2"/>
    <p:sldId id="289" r:id="rId3"/>
    <p:sldId id="258" r:id="rId4"/>
    <p:sldId id="259" r:id="rId5"/>
    <p:sldId id="260" r:id="rId6"/>
    <p:sldId id="261" r:id="rId7"/>
    <p:sldId id="262" r:id="rId8"/>
    <p:sldId id="263" r:id="rId9"/>
    <p:sldId id="286" r:id="rId10"/>
    <p:sldId id="264" r:id="rId11"/>
    <p:sldId id="265" r:id="rId12"/>
    <p:sldId id="266" r:id="rId13"/>
    <p:sldId id="281" r:id="rId14"/>
    <p:sldId id="267" r:id="rId15"/>
    <p:sldId id="268" r:id="rId16"/>
    <p:sldId id="269" r:id="rId17"/>
    <p:sldId id="287" r:id="rId18"/>
    <p:sldId id="270" r:id="rId19"/>
    <p:sldId id="282" r:id="rId20"/>
    <p:sldId id="271" r:id="rId21"/>
    <p:sldId id="283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85" r:id="rId30"/>
    <p:sldId id="279" r:id="rId31"/>
    <p:sldId id="280" r:id="rId32"/>
  </p:sldIdLst>
  <p:sldSz cx="9144000" cy="5143500" type="screen16x9"/>
  <p:notesSz cx="6858000" cy="9144000"/>
  <p:embeddedFontLst>
    <p:embeddedFont>
      <p:font typeface="Candara" panose="020E0502030303020204" pitchFamily="34" charset="0"/>
      <p:regular r:id="rId34"/>
      <p:bold r:id="rId35"/>
      <p:italic r:id="rId36"/>
      <p:bold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mbria" panose="02040503050406030204" pitchFamily="18" charset="0"/>
      <p:regular r:id="rId42"/>
      <p:bold r:id="rId43"/>
      <p:italic r:id="rId44"/>
      <p:boldItalic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2" y="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106535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3015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1943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6327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33010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4" name="Google Shape;23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58669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54939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67120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507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6" name="Google Shape;27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78325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23154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0" name="Google Shape;29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9505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38313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08384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61970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1090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2781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46728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66282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2" name="Google Shape;37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927350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6" name="Google Shape;38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93529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9" name="Google Shape;39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82271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9" name="Google Shape;39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218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91971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5" name="Google Shape;415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61244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9" name="Google Shape;429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4319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5485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5116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8885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334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4959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9" name="Google Shape;18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1980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304800" y="13144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1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1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>
            <a:spLocks noGrp="1"/>
          </p:cNvSpPr>
          <p:nvPr>
            <p:ph type="title"/>
          </p:nvPr>
        </p:nvSpPr>
        <p:spPr>
          <a:xfrm rot="5400000">
            <a:off x="5463778" y="1371601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9"/>
            <a:ext cx="4388644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 txBox="1"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514350"/>
            <a:ext cx="2743199" cy="396420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3673967" y="1733550"/>
            <a:ext cx="5270786" cy="738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u="none" strike="noStrike" cap="none" dirty="0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Media </a:t>
            </a:r>
            <a:r>
              <a:rPr lang="en-US" sz="4200" b="1" i="0" u="none" strike="noStrike" cap="none" dirty="0" err="1">
                <a:solidFill>
                  <a:srgbClr val="0F243E"/>
                </a:solidFill>
                <a:latin typeface="Cambria"/>
                <a:ea typeface="Cambria"/>
                <a:cs typeface="Cambria"/>
                <a:sym typeface="Cambria"/>
              </a:rPr>
              <a:t>Pembelajaran</a:t>
            </a:r>
            <a:endParaRPr sz="4200" b="1" i="0" u="none" strike="noStrike" cap="none" dirty="0">
              <a:solidFill>
                <a:srgbClr val="0F243E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3474720" y="2522494"/>
            <a:ext cx="5669280" cy="1138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 err="1" smtClean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Ilmu</a:t>
            </a:r>
            <a:r>
              <a:rPr lang="en-US" sz="4000" b="1" i="0" u="none" strike="noStrike" cap="none" dirty="0" smtClean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lang="en-US" sz="4000" b="1" i="0" u="none" strike="noStrike" cap="none" dirty="0" err="1" smtClean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Pengetahuan</a:t>
            </a:r>
            <a:r>
              <a:rPr lang="en-US" sz="4000" b="1" i="0" u="none" strike="noStrike" cap="none" dirty="0" smtClean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lang="en-US" sz="4000" b="1" i="0" u="none" strike="noStrike" cap="none" dirty="0" err="1" smtClean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Sosial</a:t>
            </a:r>
            <a:endParaRPr sz="6600" b="1" i="0" u="none" strike="noStrike" cap="none" dirty="0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 err="1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untuk</a:t>
            </a:r>
            <a:r>
              <a:rPr lang="en-US" sz="2800" b="1" i="0" u="none" strike="noStrike" cap="none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 SMP/MTs </a:t>
            </a:r>
            <a:r>
              <a:rPr lang="en-US" sz="2800" b="1" i="0" u="none" strike="noStrike" cap="none" dirty="0" err="1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Kelas</a:t>
            </a:r>
            <a:r>
              <a:rPr lang="en-US" sz="2800" b="1" i="0" u="none" strike="noStrike" cap="none" dirty="0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 VII</a:t>
            </a:r>
            <a:endParaRPr dirty="0"/>
          </a:p>
        </p:txBody>
      </p:sp>
      <p:cxnSp>
        <p:nvCxnSpPr>
          <p:cNvPr id="97" name="Google Shape;97;p14"/>
          <p:cNvCxnSpPr/>
          <p:nvPr/>
        </p:nvCxnSpPr>
        <p:spPr>
          <a:xfrm>
            <a:off x="3703320" y="2533650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98" name="Google Shape;98;p14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99" name="Google Shape;99;p1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00" name="Google Shape;100;p1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" name="Google Shape;101;p14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 i="0" u="none" strike="noStrike" cap="none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02" name="Google Shape;102;p14" descr="A picture containing text&#10;&#10;Description automatically generated"/>
            <p:cNvPicPr preferRelativeResize="0"/>
            <p:nvPr/>
          </p:nvPicPr>
          <p:blipFill rotWithShape="1">
            <a:blip r:embed="rId5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22832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9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210" name="Google Shape;210;p2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11" name="Google Shape;211;p2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12" name="Google Shape;212;p22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13" name="Google Shape;213;p22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14" name="Google Shape;214;p22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5" name="Google Shape;215;p22"/>
          <p:cNvSpPr/>
          <p:nvPr/>
        </p:nvSpPr>
        <p:spPr>
          <a:xfrm>
            <a:off x="160904" y="717754"/>
            <a:ext cx="5829588" cy="3707991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Cuaca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Iklim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Cuaca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keadaan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udara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jangka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waktu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terbatas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beberapa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jenis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cuaca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diantaranya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cuaca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panas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berawan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dingin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hujan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berangin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Keadaan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cuaca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wilayah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periode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waktu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lama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disebut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iklim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Kondisi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Geologis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Indonesia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Indonesia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paparan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Paparan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Paparan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Sahul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pertemuan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lempeng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Lempeng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Indo-Australia,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Lempeng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Eurasia,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Lempeng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Pasifik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pertemuan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pegunungan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lipatan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dunia,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yakni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rangkaian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Sirkum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Pasifik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rangkaian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Sirkum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Mediterania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1396" y="1412366"/>
            <a:ext cx="2831700" cy="2292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3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223" name="Google Shape;223;p2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24" name="Google Shape;224;p2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25" name="Google Shape;225;p23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6" name="Google Shape;226;p23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27" name="Google Shape;227;p23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8" name="Google Shape;228;p23"/>
          <p:cNvSpPr/>
          <p:nvPr/>
        </p:nvSpPr>
        <p:spPr>
          <a:xfrm>
            <a:off x="248348" y="1201708"/>
            <a:ext cx="8508790" cy="3346846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Peta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gambar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permukaan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tentang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wilayah,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ciri-ciri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alamnya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Peta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menemukan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Fungsi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Peta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Aryono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Prihandito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Kartografi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fungsi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Menunjukkan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relatif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Menunjukkan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jarak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daerah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muka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Memperlihatkan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dimensi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kenampakan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gunung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sungai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Mengumpulkan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menyeleksi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data-data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daerah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menyajikannya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23"/>
          <p:cNvSpPr/>
          <p:nvPr/>
        </p:nvSpPr>
        <p:spPr>
          <a:xfrm>
            <a:off x="248350" y="764302"/>
            <a:ext cx="5419500" cy="401700"/>
          </a:xfrm>
          <a:prstGeom prst="rect">
            <a:avLst/>
          </a:prstGeom>
          <a:solidFill>
            <a:srgbClr val="FF9900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23"/>
          <p:cNvSpPr txBox="1"/>
          <p:nvPr/>
        </p:nvSpPr>
        <p:spPr>
          <a:xfrm>
            <a:off x="446183" y="767008"/>
            <a:ext cx="73152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3. MENEMUKAN LOKASI DENGAN PETA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238" name="Google Shape;238;p24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39" name="Google Shape;239;p2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40" name="Google Shape;240;p2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1" name="Google Shape;241;p24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42" name="Google Shape;242;p2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3" name="Google Shape;243;p24"/>
          <p:cNvSpPr/>
          <p:nvPr/>
        </p:nvSpPr>
        <p:spPr>
          <a:xfrm>
            <a:off x="465902" y="875600"/>
            <a:ext cx="8212196" cy="2724300"/>
          </a:xfrm>
          <a:prstGeom prst="rec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24"/>
          <p:cNvSpPr txBox="1"/>
          <p:nvPr/>
        </p:nvSpPr>
        <p:spPr>
          <a:xfrm>
            <a:off x="465901" y="875609"/>
            <a:ext cx="8212195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Jenis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Peta</a:t>
            </a: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informasinya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umum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ikhtisar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khusus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tematik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jenisnya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foto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garis. 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skalanya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kadaster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skala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besar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skala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sedang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skala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kecil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skala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geografis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bentuknya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timbul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relief),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datar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biasa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),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digital (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terkomputerisasi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).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4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238" name="Google Shape;238;p24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39" name="Google Shape;239;p2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40" name="Google Shape;240;p2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1" name="Google Shape;241;p24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42" name="Google Shape;242;p2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45" name="Google Shape;245;p24"/>
          <p:cNvSpPr/>
          <p:nvPr/>
        </p:nvSpPr>
        <p:spPr>
          <a:xfrm>
            <a:off x="498309" y="840743"/>
            <a:ext cx="7818605" cy="3481934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24"/>
          <p:cNvSpPr txBox="1"/>
          <p:nvPr/>
        </p:nvSpPr>
        <p:spPr>
          <a:xfrm>
            <a:off x="1025688" y="1125215"/>
            <a:ext cx="7291226" cy="2893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d.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Komponen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Peta</a:t>
            </a: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Komponen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diantaranya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Judul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Tanda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arah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Legenda</a:t>
            </a: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Garis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astronomis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Inset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pembuatan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Simbol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  <a:p>
            <a:pPr marL="285750" lvl="0" indent="-285750" algn="just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Skala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peta</a:t>
            </a:r>
            <a:endParaRPr lang="en-US"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426400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2" name="Google Shape;252;p25"/>
          <p:cNvCxnSpPr/>
          <p:nvPr/>
        </p:nvCxnSpPr>
        <p:spPr>
          <a:xfrm>
            <a:off x="1828800" y="2744586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253" name="Google Shape;253;p25"/>
          <p:cNvGrpSpPr/>
          <p:nvPr/>
        </p:nvGrpSpPr>
        <p:grpSpPr>
          <a:xfrm>
            <a:off x="0" y="4321580"/>
            <a:ext cx="9144000" cy="841375"/>
            <a:chOff x="0" y="4302125"/>
            <a:chExt cx="9144000" cy="841375"/>
          </a:xfrm>
        </p:grpSpPr>
        <p:grpSp>
          <p:nvGrpSpPr>
            <p:cNvPr id="254" name="Google Shape;254;p2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55" name="Google Shape;255;p25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6" name="Google Shape;256;p25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257" name="Google Shape;257;p25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58" name="Google Shape;258;p25"/>
          <p:cNvSpPr txBox="1"/>
          <p:nvPr/>
        </p:nvSpPr>
        <p:spPr>
          <a:xfrm>
            <a:off x="1828800" y="1729804"/>
            <a:ext cx="5212080" cy="955814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8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3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6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265" name="Google Shape;265;p26"/>
          <p:cNvGrpSpPr/>
          <p:nvPr/>
        </p:nvGrpSpPr>
        <p:grpSpPr>
          <a:xfrm>
            <a:off x="0" y="4419356"/>
            <a:ext cx="9144000" cy="841375"/>
            <a:chOff x="0" y="4302125"/>
            <a:chExt cx="9144000" cy="841375"/>
          </a:xfrm>
        </p:grpSpPr>
        <p:grpSp>
          <p:nvGrpSpPr>
            <p:cNvPr id="266" name="Google Shape;266;p2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67" name="Google Shape;267;p26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8" name="Google Shape;268;p2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69" name="Google Shape;269;p26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70" name="Google Shape;270;p26"/>
          <p:cNvSpPr/>
          <p:nvPr/>
        </p:nvSpPr>
        <p:spPr>
          <a:xfrm>
            <a:off x="220325" y="722991"/>
            <a:ext cx="7540352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2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26"/>
          <p:cNvSpPr txBox="1"/>
          <p:nvPr/>
        </p:nvSpPr>
        <p:spPr>
          <a:xfrm>
            <a:off x="220325" y="734630"/>
            <a:ext cx="8072684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1. MANUSIA SEBAGAI MAKHLUK SOSISAL DAN EKONOMI YANG BERMORAL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26"/>
          <p:cNvSpPr txBox="1"/>
          <p:nvPr/>
        </p:nvSpPr>
        <p:spPr>
          <a:xfrm>
            <a:off x="220325" y="1162188"/>
            <a:ext cx="8271000" cy="313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Aristoteles,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Eksistensi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membuat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karena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memenuhi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seluruh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saling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bergantung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sama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lain.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b="1" dirty="0">
                <a:latin typeface="Calibri"/>
                <a:ea typeface="Calibri"/>
                <a:cs typeface="Calibri"/>
                <a:sym typeface="Calibri"/>
              </a:rPr>
              <a:t> Ekonomi yang </a:t>
            </a:r>
            <a:r>
              <a:rPr lang="en-US" sz="1600" b="1" dirty="0" err="1">
                <a:latin typeface="Calibri"/>
                <a:ea typeface="Calibri"/>
                <a:cs typeface="Calibri"/>
                <a:sym typeface="Calibri"/>
              </a:rPr>
              <a:t>Bermoral</a:t>
            </a:r>
            <a:endParaRPr sz="16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Istilah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“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” </a:t>
            </a:r>
            <a:r>
              <a:rPr lang="en-US" sz="1600" i="1" dirty="0">
                <a:latin typeface="Calibri"/>
                <a:ea typeface="Calibri"/>
                <a:cs typeface="Calibri"/>
                <a:sym typeface="Calibri"/>
              </a:rPr>
              <a:t>(homo economicus)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penggambaran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melakukan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tindakan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dasar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kepentingan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pribadinya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berbagai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tindakan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dilakukan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oleh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dasar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kepentingan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pribadinya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bekerja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belajar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ataupun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berdagang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mengingat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bahwa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bermoral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makhluk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bermoral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maka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memiliki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kemampuan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membedakan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benar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salah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bertanggung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jawab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tindakannya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oogle Shape;279;p27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80" name="Google Shape;280;p2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81" name="Google Shape;281;p27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2" name="Google Shape;282;p27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83" name="Google Shape;283;p27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4" name="Google Shape;284;p27"/>
          <p:cNvSpPr/>
          <p:nvPr/>
        </p:nvSpPr>
        <p:spPr>
          <a:xfrm>
            <a:off x="162857" y="1329428"/>
            <a:ext cx="8510400" cy="3039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Hakikat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belajar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bertindak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norma-norma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nilai-nilai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dimulai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sejak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dilahirkan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berlangsung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sepanjang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Proses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Charles Horton Cooley,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melalui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interaksi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melihat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cermin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menggambarkan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dirinya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Teori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dikenal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Looking Glass Self Theory 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Teori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Cermin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teori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mencerminkan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sebenarnya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</p:txBody>
      </p:sp>
      <p:sp>
        <p:nvSpPr>
          <p:cNvPr id="285" name="Google Shape;285;p27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86" name="Google Shape;286;p27"/>
          <p:cNvSpPr/>
          <p:nvPr/>
        </p:nvSpPr>
        <p:spPr>
          <a:xfrm>
            <a:off x="192795" y="650525"/>
            <a:ext cx="51918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7"/>
          <p:cNvSpPr txBox="1"/>
          <p:nvPr/>
        </p:nvSpPr>
        <p:spPr>
          <a:xfrm>
            <a:off x="192800" y="653233"/>
            <a:ext cx="73152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2. SOSIALISASI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oogle Shape;279;p27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80" name="Google Shape;280;p2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81" name="Google Shape;281;p27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2" name="Google Shape;282;p27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83" name="Google Shape;283;p27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4" name="Google Shape;284;p27"/>
          <p:cNvSpPr/>
          <p:nvPr/>
        </p:nvSpPr>
        <p:spPr>
          <a:xfrm>
            <a:off x="415820" y="1344492"/>
            <a:ext cx="7850951" cy="1568604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sosiolog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berlangsung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kanak-kanak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mempelajari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perilaku-perilaku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diharapkan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oleh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ketika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berinteraksi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lain. Jean Piaget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mengatakan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bahwa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mencakup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sensorimotor (0-2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praoperasional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(2-7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operasional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konkret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(7–11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operasional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formal (12–15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27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86" name="Google Shape;286;p27"/>
          <p:cNvSpPr/>
          <p:nvPr/>
        </p:nvSpPr>
        <p:spPr>
          <a:xfrm>
            <a:off x="192795" y="650525"/>
            <a:ext cx="51918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27"/>
          <p:cNvSpPr txBox="1"/>
          <p:nvPr/>
        </p:nvSpPr>
        <p:spPr>
          <a:xfrm>
            <a:off x="192800" y="653233"/>
            <a:ext cx="73152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latin typeface="Calibri"/>
                <a:ea typeface="Calibri"/>
                <a:cs typeface="Calibri"/>
                <a:sym typeface="Calibri"/>
              </a:rPr>
              <a:t>2. SOSIALISASI</a:t>
            </a:r>
            <a:endParaRPr sz="1800" b="1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4913046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8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94" name="Google Shape;294;p28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95" name="Google Shape;295;p28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6" name="Google Shape;296;p28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97" name="Google Shape;297;p28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8" name="Google Shape;298;p28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99" name="Google Shape;299;p28"/>
          <p:cNvSpPr txBox="1"/>
          <p:nvPr/>
        </p:nvSpPr>
        <p:spPr>
          <a:xfrm>
            <a:off x="469380" y="2233635"/>
            <a:ext cx="5877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28"/>
          <p:cNvSpPr txBox="1"/>
          <p:nvPr/>
        </p:nvSpPr>
        <p:spPr>
          <a:xfrm>
            <a:off x="246185" y="910211"/>
            <a:ext cx="8128800" cy="3385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lembaga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mengajari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Agen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melaksanakan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sekolah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kelompok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sepermainan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media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Bentuk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primer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tahap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awal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kehidupan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primer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umumnya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dipelajari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memengaruhi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sehingga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dirinya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lain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sekitarnya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ayah,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ibu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kakak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600" dirty="0">
              <a:ea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sekunder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memperkenalkan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lingkungan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sekolah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lingkungan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bermain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lingkungan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kerja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8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294" name="Google Shape;294;p28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295" name="Google Shape;295;p28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6" name="Google Shape;296;p28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297" name="Google Shape;297;p28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98" name="Google Shape;298;p28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299" name="Google Shape;299;p28"/>
          <p:cNvSpPr txBox="1"/>
          <p:nvPr/>
        </p:nvSpPr>
        <p:spPr>
          <a:xfrm>
            <a:off x="469380" y="2233635"/>
            <a:ext cx="5877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28"/>
          <p:cNvSpPr txBox="1"/>
          <p:nvPr/>
        </p:nvSpPr>
        <p:spPr>
          <a:xfrm>
            <a:off x="246185" y="766519"/>
            <a:ext cx="8128800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Tipe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dibagi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tipe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formal,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melalui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Lembaga-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lembaga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berwenang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ketentuan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negara,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pendidikan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sekolah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informal,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pergaulan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kekeluargaan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pergaulan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sesame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kelompok-kelompok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social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655307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oogle Shape;108;p15"/>
          <p:cNvGrpSpPr/>
          <p:nvPr/>
        </p:nvGrpSpPr>
        <p:grpSpPr>
          <a:xfrm>
            <a:off x="1950393" y="1177872"/>
            <a:ext cx="5243215" cy="3352124"/>
            <a:chOff x="0" y="1413510"/>
            <a:chExt cx="4542830" cy="3657022"/>
          </a:xfrm>
        </p:grpSpPr>
        <p:sp>
          <p:nvSpPr>
            <p:cNvPr id="109" name="Google Shape;109;p15"/>
            <p:cNvSpPr txBox="1"/>
            <p:nvPr/>
          </p:nvSpPr>
          <p:spPr>
            <a:xfrm>
              <a:off x="0" y="1779051"/>
              <a:ext cx="4542830" cy="3291481"/>
            </a:xfrm>
            <a:prstGeom prst="rect">
              <a:avLst/>
            </a:prstGeom>
            <a:solidFill>
              <a:srgbClr val="FABF8E"/>
            </a:solidFill>
            <a:ln w="19050" cap="flat" cmpd="sng">
              <a:solidFill>
                <a:srgbClr val="9748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14225" tIns="107100" rIns="214225" bIns="1071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Peserta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didik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diharapkan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mampu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enjelaskan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pengertian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keluarga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sejarah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asal-usul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keluarga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embandingkan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kondisi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geografis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tempat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tinggalnya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dengan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kondisi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geografis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wilayah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lain di 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Indonesia;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enggunakan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peta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untuk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menunjukkan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lokasi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tempat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tinggal</a:t>
              </a:r>
              <a:r>
                <a:rPr lang="en-US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menjelaskan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pembentukan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diri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sebagai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makhluk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sosial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ekonomi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yang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bermoral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melalui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proses 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sosialisasi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menganalisis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kebutuhan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alat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pemuas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kebutuhan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manusia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;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menyusun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skala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prioritas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kebutuhan</a:t>
              </a:r>
              <a:r>
                <a:rPr lang="en-US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; </a:t>
              </a:r>
              <a:r>
                <a:rPr lang="en-US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serta</a:t>
              </a:r>
              <a:endParaRPr dirty="0"/>
            </a:p>
            <a:p>
              <a:pPr marL="342900" marR="0" lvl="0" indent="-34290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AutoNum type="arabicPeriod"/>
              </a:pPr>
              <a:r>
                <a:rPr lang="en-US" sz="1400" dirty="0" err="1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menjelaskan</a:t>
              </a:r>
              <a:r>
                <a:rPr lang="en-US" sz="1400" dirty="0" smtClean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perlunya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interaksi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antar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1400" dirty="0" err="1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wilayah</a:t>
              </a:r>
              <a:r>
                <a:rPr lang="en-US" sz="14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sz="1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0" y="1413510"/>
              <a:ext cx="4542830" cy="369332"/>
            </a:xfrm>
            <a:prstGeom prst="rect">
              <a:avLst/>
            </a:prstGeom>
            <a:solidFill>
              <a:srgbClr val="974806"/>
            </a:solidFill>
            <a:ln w="19050" cap="flat" cmpd="sng">
              <a:solidFill>
                <a:srgbClr val="97480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1">
                  <a:solidFill>
                    <a:schemeClr val="lt1"/>
                  </a:solidFill>
                  <a:latin typeface="Candara"/>
                  <a:ea typeface="Candara"/>
                  <a:cs typeface="Candara"/>
                  <a:sym typeface="Candara"/>
                </a:rPr>
                <a:t>Tujuan Pembelajaran</a:t>
              </a:r>
              <a:endParaRPr sz="180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endParaRPr>
            </a:p>
          </p:txBody>
        </p:sp>
      </p:grpSp>
      <p:grpSp>
        <p:nvGrpSpPr>
          <p:cNvPr id="111" name="Google Shape;111;p15"/>
          <p:cNvGrpSpPr/>
          <p:nvPr/>
        </p:nvGrpSpPr>
        <p:grpSpPr>
          <a:xfrm>
            <a:off x="3762425" y="133350"/>
            <a:ext cx="1619150" cy="457200"/>
            <a:chOff x="3762425" y="133350"/>
            <a:chExt cx="1619150" cy="457200"/>
          </a:xfrm>
        </p:grpSpPr>
        <p:sp>
          <p:nvSpPr>
            <p:cNvPr id="112" name="Google Shape;112;p15"/>
            <p:cNvSpPr/>
            <p:nvPr/>
          </p:nvSpPr>
          <p:spPr>
            <a:xfrm>
              <a:off x="3762425" y="133350"/>
              <a:ext cx="1619150" cy="457200"/>
            </a:xfrm>
            <a:prstGeom prst="parallelogram">
              <a:avLst>
                <a:gd name="adj" fmla="val 25000"/>
              </a:avLst>
            </a:prstGeom>
            <a:solidFill>
              <a:srgbClr val="2EA08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3957840" y="161895"/>
              <a:ext cx="122832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BAB 1</a:t>
              </a:r>
              <a:endParaRPr/>
            </a:p>
          </p:txBody>
        </p:sp>
      </p:grpSp>
      <p:sp>
        <p:nvSpPr>
          <p:cNvPr id="114" name="Google Shape;114;p15"/>
          <p:cNvSpPr/>
          <p:nvPr/>
        </p:nvSpPr>
        <p:spPr>
          <a:xfrm>
            <a:off x="1191505" y="666750"/>
            <a:ext cx="6760990" cy="408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025" tIns="19500" rIns="39025" bIns="195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err="1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Diri</a:t>
            </a:r>
            <a:r>
              <a:rPr lang="en-US" sz="2400" b="1" dirty="0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lang="en-US" sz="2400" b="1" dirty="0" err="1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dan</a:t>
            </a:r>
            <a:r>
              <a:rPr lang="en-US" sz="2400" b="1" dirty="0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lang="en-US" sz="2400" b="1" dirty="0" err="1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Keluarga</a:t>
            </a:r>
            <a:r>
              <a:rPr lang="en-US" sz="2400" b="1" dirty="0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 di Tengah </a:t>
            </a:r>
            <a:r>
              <a:rPr lang="en-US" sz="2400" b="1" dirty="0" err="1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Lingkungan</a:t>
            </a:r>
            <a:r>
              <a:rPr lang="en-US" sz="2400" b="1" dirty="0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 </a:t>
            </a:r>
            <a:r>
              <a:rPr lang="en-US" sz="2400" b="1" dirty="0" err="1">
                <a:solidFill>
                  <a:srgbClr val="974806"/>
                </a:solidFill>
                <a:latin typeface="Candara"/>
                <a:ea typeface="Candara"/>
                <a:cs typeface="Candara"/>
                <a:sym typeface="Candara"/>
              </a:rPr>
              <a:t>Sosial</a:t>
            </a:r>
            <a:endParaRPr sz="2400" b="1" dirty="0">
              <a:solidFill>
                <a:srgbClr val="974806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15" name="Google Shape;115;p1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16" name="Google Shape;116;p1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17" name="Google Shape;117;p15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8" name="Google Shape;118;p15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19" name="Google Shape;119;p15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7087250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Google Shape;307;p29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08" name="Google Shape;308;p2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09" name="Google Shape;309;p29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0" name="Google Shape;310;p29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11" name="Google Shape;311;p29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12" name="Google Shape;312;p29"/>
          <p:cNvSpPr/>
          <p:nvPr/>
        </p:nvSpPr>
        <p:spPr>
          <a:xfrm>
            <a:off x="132649" y="1391454"/>
            <a:ext cx="7592859" cy="205438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Definisi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Nilai dan Norma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Soerjono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Soekanto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konsepsi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abstrak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mengenai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dianggap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buruk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Nilai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pedoman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umum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Sementara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menghargai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privasi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situasi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diatur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Kita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menghargai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privasi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seseorang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menaati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memuat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larangan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milik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</p:txBody>
      </p:sp>
      <p:sp>
        <p:nvSpPr>
          <p:cNvPr id="313" name="Google Shape;313;p29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14" name="Google Shape;314;p29"/>
          <p:cNvSpPr/>
          <p:nvPr/>
        </p:nvSpPr>
        <p:spPr>
          <a:xfrm>
            <a:off x="132649" y="821426"/>
            <a:ext cx="6877341" cy="328192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29"/>
          <p:cNvSpPr txBox="1"/>
          <p:nvPr/>
        </p:nvSpPr>
        <p:spPr>
          <a:xfrm>
            <a:off x="132649" y="754704"/>
            <a:ext cx="6877341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NILAI DAN NORMA YANG DIPELAJARI DALAM PROSES SOSIALISASI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Google Shape;322;p3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23" name="Google Shape;323;p3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24" name="Google Shape;324;p30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5" name="Google Shape;325;p30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26" name="Google Shape;326;p30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7" name="Google Shape;327;p30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29" name="Google Shape;329;p30"/>
          <p:cNvSpPr txBox="1"/>
          <p:nvPr/>
        </p:nvSpPr>
        <p:spPr>
          <a:xfrm>
            <a:off x="203299" y="915417"/>
            <a:ext cx="8030400" cy="240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Jenis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Nilai dan Norma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Prof. Dr.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Notonegoro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dikelompokkan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kelompok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material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terkandung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segala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fisik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bergizi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Kesehatan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vital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terkandung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segala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kegiatan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aktivitas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teks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pelajar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memahami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materi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pelajaran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kerohanian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terkandung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segala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berguna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batin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rohani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335960663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Google Shape;322;p3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23" name="Google Shape;323;p3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24" name="Google Shape;324;p30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5" name="Google Shape;325;p30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26" name="Google Shape;326;p30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7" name="Google Shape;327;p30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29" name="Google Shape;329;p30"/>
          <p:cNvSpPr txBox="1"/>
          <p:nvPr/>
        </p:nvSpPr>
        <p:spPr>
          <a:xfrm>
            <a:off x="203299" y="708625"/>
            <a:ext cx="8030400" cy="264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Norma-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agama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ajaran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kaidah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agama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bersifat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mutlak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mengharuskan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ketaatan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penganutnya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kesusilaan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berasal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nurani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nurani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perasaan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murni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sedalam-dalamnya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kesopanan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bertingkah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komunitas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hukum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himpunan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petunjuk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perintah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larangan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dibuat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oleh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lembaga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negara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berwenang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mengatur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tata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tertib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(negara).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oogle Shape;335;p31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36" name="Google Shape;336;p3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37" name="Google Shape;337;p31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8" name="Google Shape;338;p31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39" name="Google Shape;339;p31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40" name="Google Shape;340;p31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42" name="Google Shape;342;p31"/>
          <p:cNvSpPr txBox="1"/>
          <p:nvPr/>
        </p:nvSpPr>
        <p:spPr>
          <a:xfrm>
            <a:off x="1939987" y="2182776"/>
            <a:ext cx="6691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31"/>
          <p:cNvSpPr txBox="1"/>
          <p:nvPr/>
        </p:nvSpPr>
        <p:spPr>
          <a:xfrm>
            <a:off x="545974" y="893450"/>
            <a:ext cx="7604100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Peranan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Nilai dan Norma</a:t>
            </a:r>
            <a:endParaRPr sz="1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beberapa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memberikan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orientasi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kepada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anggota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menciptakan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stabilitas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keseragaman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orang-orang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memiliki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kesatuan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memberikan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legitimasi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mengatur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tertentu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diterima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diikuti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terutama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aturan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mewujudkan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nilai-nilai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diterima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Sementara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mencegah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terjadinya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perselisihan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anggota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membantu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mencapai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tujuan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membantu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memelihara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seperangkat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memengaruhi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sikap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perilaku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anggota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9" name="Google Shape;349;p32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50" name="Google Shape;350;p32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51" name="Google Shape;351;p32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2" name="Google Shape;352;p32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53" name="Google Shape;353;p32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54" name="Google Shape;354;p32"/>
          <p:cNvSpPr/>
          <p:nvPr/>
        </p:nvSpPr>
        <p:spPr>
          <a:xfrm>
            <a:off x="265649" y="677988"/>
            <a:ext cx="8612700" cy="3818108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Pengertian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Nengah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Duija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segala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wacana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disampaikan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Peran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Salah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rakyat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rakyat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berasal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imajinasi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rakyat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dianggap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kebudayaan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ekspresif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rakyat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pengetahuan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sangat kaya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tentang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nilai-nilai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bermakna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kehidupan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sehari-hari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Hal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disajikan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rakyat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mudah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dimengerti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Sejarah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Kuntowijoyo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salah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sejarah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Dilihat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bentuknya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tradisi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termasuk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sejarah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32"/>
          <p:cNvSpPr txBox="1"/>
          <p:nvPr/>
        </p:nvSpPr>
        <p:spPr>
          <a:xfrm>
            <a:off x="0" y="133350"/>
            <a:ext cx="6096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C. PEMBENTUKAN DIRI MELALUI PROSES SOSIALISASI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sp>
        <p:nvSpPr>
          <p:cNvPr id="356" name="Google Shape;356;p32"/>
          <p:cNvSpPr/>
          <p:nvPr/>
        </p:nvSpPr>
        <p:spPr>
          <a:xfrm>
            <a:off x="20578" y="667148"/>
            <a:ext cx="8186431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32"/>
          <p:cNvSpPr txBox="1"/>
          <p:nvPr/>
        </p:nvSpPr>
        <p:spPr>
          <a:xfrm>
            <a:off x="0" y="647404"/>
            <a:ext cx="8186431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PERAN TRADISI LISAN SEBAGAI SUMBER SEJARAH DALAM PROSES SOSIALISASI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3" name="Google Shape;363;p33"/>
          <p:cNvCxnSpPr/>
          <p:nvPr/>
        </p:nvCxnSpPr>
        <p:spPr>
          <a:xfrm>
            <a:off x="1858153" y="2800350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364" name="Google Shape;364;p33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65" name="Google Shape;365;p33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66" name="Google Shape;366;p33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7" name="Google Shape;367;p33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68" name="Google Shape;368;p33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9" name="Google Shape;369;p33"/>
          <p:cNvSpPr txBox="1"/>
          <p:nvPr/>
        </p:nvSpPr>
        <p:spPr>
          <a:xfrm>
            <a:off x="1858153" y="1527619"/>
            <a:ext cx="5212080" cy="1202005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36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3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4"/>
          <p:cNvSpPr txBox="1"/>
          <p:nvPr/>
        </p:nvSpPr>
        <p:spPr>
          <a:xfrm>
            <a:off x="0" y="1333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376" name="Google Shape;376;p34"/>
          <p:cNvGrpSpPr/>
          <p:nvPr/>
        </p:nvGrpSpPr>
        <p:grpSpPr>
          <a:xfrm>
            <a:off x="0" y="4419356"/>
            <a:ext cx="9144000" cy="841375"/>
            <a:chOff x="0" y="4302125"/>
            <a:chExt cx="9144000" cy="841375"/>
          </a:xfrm>
        </p:grpSpPr>
        <p:grpSp>
          <p:nvGrpSpPr>
            <p:cNvPr id="377" name="Google Shape;377;p34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78" name="Google Shape;378;p34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9" name="Google Shape;379;p34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80" name="Google Shape;380;p34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1" name="Google Shape;381;p34"/>
          <p:cNvSpPr/>
          <p:nvPr/>
        </p:nvSpPr>
        <p:spPr>
          <a:xfrm>
            <a:off x="144750" y="660375"/>
            <a:ext cx="4968300" cy="29697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PENGERTIAN KEBUTUHAN</a:t>
            </a:r>
            <a:endParaRPr sz="1600" dirty="0"/>
          </a:p>
          <a:p>
            <a:pPr marL="342900" marR="0" lvl="0" indent="-2540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segala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perlu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dipenuhi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oleh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muncul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lapar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minuman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muncul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haus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berbeda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keinginan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kelangsungan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air,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pakaian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berlindung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Sementara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keinginan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diharapkan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dimiliki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keinginan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jam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mewah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2" name="Google Shape;38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08578" y="535050"/>
            <a:ext cx="2256996" cy="173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08574" y="2418587"/>
            <a:ext cx="2256998" cy="1730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5"/>
          <p:cNvSpPr txBox="1"/>
          <p:nvPr/>
        </p:nvSpPr>
        <p:spPr>
          <a:xfrm>
            <a:off x="0" y="1333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390" name="Google Shape;390;p35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391" name="Google Shape;391;p35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392" name="Google Shape;392;p35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93" name="Google Shape;393;p35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394" name="Google Shape;394;p35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6" name="Google Shape;396;p35"/>
          <p:cNvSpPr txBox="1"/>
          <p:nvPr/>
        </p:nvSpPr>
        <p:spPr>
          <a:xfrm>
            <a:off x="177381" y="538981"/>
            <a:ext cx="8738019" cy="43703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JENIS-JENIS KEBUTUHAN MANUSIA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Jenis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Manusia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Tingkat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Kepentingan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primer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segera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dipenuhi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kelangsungan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sekunder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tambahan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pelengkap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pemenuhannya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ditunda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tersier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muncul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setelah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primer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sekunder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terpenuhi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tersier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digolongkan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benda-benda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tergolong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mewah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tersier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mobil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mewah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perhiasan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Salah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tujuan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mengonsumsi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mewah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menaikkan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status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FAKTOR-FAKTOR YANG MEMENGARUHI KEBUTUHAN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sejumlah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faktor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memengaruhi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tinggal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pendidikan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pendapatan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6"/>
          <p:cNvSpPr txBox="1"/>
          <p:nvPr/>
        </p:nvSpPr>
        <p:spPr>
          <a:xfrm>
            <a:off x="0" y="1333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403" name="Google Shape;403;p36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04" name="Google Shape;404;p3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05" name="Google Shape;405;p36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06" name="Google Shape;406;p3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407" name="Google Shape;407;p36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9" name="Google Shape;409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6"/>
          <p:cNvSpPr txBox="1"/>
          <p:nvPr/>
        </p:nvSpPr>
        <p:spPr>
          <a:xfrm>
            <a:off x="914400" y="688200"/>
            <a:ext cx="7315200" cy="4124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ALAT PEMUAS KEBUTUHAN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ilmu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alat-alat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Alat-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dikelompokkan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Alat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Kelangkaannya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(Cara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Memperolehnya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kelangkaannya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benda-benda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memperolehnya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diperlukan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pengorbanan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waktu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biaya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maupun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Jumlah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ekonomi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biasanya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terbatas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sedangkan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membutuhkannya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sangat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banyak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Oleh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karena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orang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mengeluarkan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biaya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tenaga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mendapatkannya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benda-benda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mendapatkannya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diperlukan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pengorbanan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Benda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tersedia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jumlah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sangat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banyak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sehingga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memperolehnya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pengorbanan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berarti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sinar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matahari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udara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600" dirty="0"/>
          </a:p>
        </p:txBody>
      </p:sp>
    </p:spTree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6"/>
          <p:cNvSpPr txBox="1"/>
          <p:nvPr/>
        </p:nvSpPr>
        <p:spPr>
          <a:xfrm>
            <a:off x="0" y="571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403" name="Google Shape;403;p36"/>
          <p:cNvGrpSpPr/>
          <p:nvPr/>
        </p:nvGrpSpPr>
        <p:grpSpPr>
          <a:xfrm>
            <a:off x="0" y="4419356"/>
            <a:ext cx="9144000" cy="841375"/>
            <a:chOff x="0" y="4302125"/>
            <a:chExt cx="9144000" cy="841375"/>
          </a:xfrm>
        </p:grpSpPr>
        <p:grpSp>
          <p:nvGrpSpPr>
            <p:cNvPr id="404" name="Google Shape;404;p3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05" name="Google Shape;405;p36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06" name="Google Shape;406;p36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407" name="Google Shape;407;p36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09" name="Google Shape;409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36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36"/>
          <p:cNvSpPr txBox="1"/>
          <p:nvPr/>
        </p:nvSpPr>
        <p:spPr>
          <a:xfrm>
            <a:off x="914400" y="570970"/>
            <a:ext cx="7315200" cy="313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Alat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Hubungannya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Benda Lain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Alat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pengganti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substitusi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pelengkap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komplementer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pengganti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substitusi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menggantikan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fungsi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jagung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menggantikan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margarin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menggantikan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mentega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payung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menggantikan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hujan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bus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menggantikan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kereta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pelengkap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komplementer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penggunaannya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saling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melengkapi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melengkapi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menulis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memerlukan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sepatu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kaos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kaki,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meja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kursi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sikat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pasta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gigi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049333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oogle Shape;125;p16"/>
          <p:cNvGrpSpPr/>
          <p:nvPr/>
        </p:nvGrpSpPr>
        <p:grpSpPr>
          <a:xfrm>
            <a:off x="0" y="4331861"/>
            <a:ext cx="9144000" cy="841375"/>
            <a:chOff x="0" y="4302125"/>
            <a:chExt cx="9144000" cy="841375"/>
          </a:xfrm>
        </p:grpSpPr>
        <p:grpSp>
          <p:nvGrpSpPr>
            <p:cNvPr id="126" name="Google Shape;126;p16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27" name="Google Shape;127;p16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8" name="Google Shape;128;p16"/>
              <p:cNvSpPr txBox="1"/>
              <p:nvPr/>
            </p:nvSpPr>
            <p:spPr>
              <a:xfrm>
                <a:off x="2057400" y="4732407"/>
                <a:ext cx="5334000" cy="3540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rgbClr val="002060"/>
                  </a:buClr>
                  <a:buSzPts val="1700"/>
                  <a:buFont typeface="Arial"/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29" name="Google Shape;129;p16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69"/>
            <a:stretch/>
          </p:blipFill>
          <p:spPr>
            <a:xfrm>
              <a:off x="6172200" y="4734224"/>
              <a:ext cx="2743201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0" name="Google Shape;130;p16"/>
          <p:cNvSpPr/>
          <p:nvPr/>
        </p:nvSpPr>
        <p:spPr>
          <a:xfrm>
            <a:off x="4343400" y="894241"/>
            <a:ext cx="4191000" cy="32778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gambar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jawablah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pertanyaan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dimaksud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 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rekreasi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rekreasi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sarana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sosialisasi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rekreasi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dilakukan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rumah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rekreasi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luar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rumah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apakah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membutuhkan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sebuah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AutoNum type="arabicPeriod"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mencari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rekreasi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perlukah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kita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mempertimbangkan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hal-hal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memengaruhi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interaksi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antarwilayah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0" y="514350"/>
            <a:ext cx="3352800" cy="25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9025" tIns="19500" rIns="39025" bIns="195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en-US" sz="1600" b="1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Perhatikan</a:t>
            </a:r>
            <a:r>
              <a:rPr lang="en-US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gambar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berikut</a:t>
            </a:r>
            <a:r>
              <a:rPr lang="en-US" sz="16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16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42" y="1295379"/>
            <a:ext cx="3714750" cy="2475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7"/>
          <p:cNvSpPr txBox="1"/>
          <p:nvPr/>
        </p:nvSpPr>
        <p:spPr>
          <a:xfrm>
            <a:off x="0" y="1333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419" name="Google Shape;419;p37"/>
          <p:cNvGrpSpPr/>
          <p:nvPr/>
        </p:nvGrpSpPr>
        <p:grpSpPr>
          <a:xfrm>
            <a:off x="0" y="4451212"/>
            <a:ext cx="9144000" cy="841375"/>
            <a:chOff x="0" y="4302125"/>
            <a:chExt cx="9144000" cy="841375"/>
          </a:xfrm>
        </p:grpSpPr>
        <p:grpSp>
          <p:nvGrpSpPr>
            <p:cNvPr id="420" name="Google Shape;420;p3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21" name="Google Shape;421;p37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22" name="Google Shape;422;p37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423" name="Google Shape;423;p37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5" name="Google Shape;425;p37"/>
          <p:cNvSpPr txBox="1"/>
          <p:nvPr/>
        </p:nvSpPr>
        <p:spPr>
          <a:xfrm>
            <a:off x="914400" y="2155358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37"/>
          <p:cNvSpPr txBox="1"/>
          <p:nvPr/>
        </p:nvSpPr>
        <p:spPr>
          <a:xfrm>
            <a:off x="816000" y="825438"/>
            <a:ext cx="7512000" cy="313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Alat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Tujuan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Penggunaannya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Terbagi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produksi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menghasilkan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lain.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kayu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papan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cat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membuat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meja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kursi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/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konsumsi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langsung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memenuhi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Contohnya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makanan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pakaian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minuman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600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Alat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Pembuatannya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pemuas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dibedakan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proses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pembuatannya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mentah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bahan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baku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setengah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38"/>
          <p:cNvSpPr txBox="1"/>
          <p:nvPr/>
        </p:nvSpPr>
        <p:spPr>
          <a:xfrm>
            <a:off x="0" y="133350"/>
            <a:ext cx="52578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D. AKTIVITAS MEMENUHI KEBUTUHAN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433" name="Google Shape;433;p38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434" name="Google Shape;434;p38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435" name="Google Shape;435;p38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6" name="Google Shape;436;p38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/>
              </a:p>
            </p:txBody>
          </p:sp>
        </p:grpSp>
        <p:pic>
          <p:nvPicPr>
            <p:cNvPr id="437" name="Google Shape;437;p38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39" name="Google Shape;439;p38"/>
          <p:cNvSpPr/>
          <p:nvPr/>
        </p:nvSpPr>
        <p:spPr>
          <a:xfrm>
            <a:off x="192775" y="717425"/>
            <a:ext cx="52578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8"/>
          <p:cNvSpPr txBox="1"/>
          <p:nvPr/>
        </p:nvSpPr>
        <p:spPr>
          <a:xfrm>
            <a:off x="914400" y="1384033"/>
            <a:ext cx="7315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38"/>
          <p:cNvSpPr txBox="1"/>
          <p:nvPr/>
        </p:nvSpPr>
        <p:spPr>
          <a:xfrm>
            <a:off x="192771" y="1232381"/>
            <a:ext cx="7808100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Skala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prioritas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digunakan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agar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mengetahui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banyak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beraneka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ragam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perlu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didahulukan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daripada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lainnya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umum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pangan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sandang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papan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didahulukan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pemenuhannya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dibandingkan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lain. Jika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didahulukan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mempengaruhi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kelangsungan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38"/>
          <p:cNvSpPr/>
          <p:nvPr/>
        </p:nvSpPr>
        <p:spPr>
          <a:xfrm>
            <a:off x="192770" y="2509775"/>
            <a:ext cx="7790379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38"/>
          <p:cNvSpPr txBox="1"/>
          <p:nvPr/>
        </p:nvSpPr>
        <p:spPr>
          <a:xfrm>
            <a:off x="439221" y="2515158"/>
            <a:ext cx="7790379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6. PERLUNYA INTERAKSI ANTARWILAYAH UNTUK PEMENUHAN KEBUTUHAN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38"/>
          <p:cNvSpPr txBox="1"/>
          <p:nvPr/>
        </p:nvSpPr>
        <p:spPr>
          <a:xfrm>
            <a:off x="192774" y="3091100"/>
            <a:ext cx="7808100" cy="11695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Kondisi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geografis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sangat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mempengaruhi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perbedaan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setiap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wilayah.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Perbedaan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sumber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alam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menyebabkan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kebutuhan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masyarakat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wilayah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belum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tentu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terpenuhi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utuh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oleh wilayah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sendiri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kelangkaan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harus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diisi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oleh wilayah lain. Hal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tersebut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membuat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terjadinya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interaksi</a:t>
            </a:r>
            <a:r>
              <a:rPr lang="en-US" sz="1600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latin typeface="Calibri"/>
                <a:ea typeface="Calibri"/>
                <a:cs typeface="Calibri"/>
                <a:sym typeface="Calibri"/>
              </a:rPr>
              <a:t>antarwilayah</a:t>
            </a:r>
            <a:endParaRPr sz="16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p38"/>
          <p:cNvSpPr txBox="1"/>
          <p:nvPr/>
        </p:nvSpPr>
        <p:spPr>
          <a:xfrm>
            <a:off x="439221" y="687457"/>
            <a:ext cx="73152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5. SKALA PRIORITAS KEBUTUHAN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8" name="Google Shape;138;p17"/>
          <p:cNvCxnSpPr/>
          <p:nvPr/>
        </p:nvCxnSpPr>
        <p:spPr>
          <a:xfrm>
            <a:off x="1858153" y="2266950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139" name="Google Shape;139;p17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40" name="Google Shape;140;p17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41" name="Google Shape;141;p17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2" name="Google Shape;142;p17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43" name="Google Shape;143;p17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4" name="Google Shape;144;p17"/>
          <p:cNvSpPr txBox="1"/>
          <p:nvPr/>
        </p:nvSpPr>
        <p:spPr>
          <a:xfrm>
            <a:off x="1858153" y="1529167"/>
            <a:ext cx="5212080" cy="678815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A. DIRI </a:t>
            </a:r>
            <a:r>
              <a:rPr lang="en-US" sz="38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DAN</a:t>
            </a:r>
            <a:r>
              <a:rPr lang="en-US" sz="38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 KELUARGA</a:t>
            </a:r>
            <a:endParaRPr sz="38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3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A. DIRI DAN KELUARGA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51" name="Google Shape;151;p18"/>
          <p:cNvGrpSpPr/>
          <p:nvPr/>
        </p:nvGrpSpPr>
        <p:grpSpPr>
          <a:xfrm>
            <a:off x="0" y="4331862"/>
            <a:ext cx="9144000" cy="841375"/>
            <a:chOff x="0" y="4302125"/>
            <a:chExt cx="9144000" cy="841375"/>
          </a:xfrm>
        </p:grpSpPr>
        <p:grpSp>
          <p:nvGrpSpPr>
            <p:cNvPr id="152" name="Google Shape;152;p18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53" name="Google Shape;153;p18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4" name="Google Shape;154;p18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5" name="Google Shape;155;p18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6" name="Google Shape;156;p18"/>
          <p:cNvSpPr/>
          <p:nvPr/>
        </p:nvSpPr>
        <p:spPr>
          <a:xfrm>
            <a:off x="134551" y="1305035"/>
            <a:ext cx="4302900" cy="26718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Menurut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Burgess dan Locke,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sekelompok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orang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dipersatukan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oleh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ikatan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perkawinan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ikatan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atau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adopsi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menjadi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rumah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tangga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dimana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mereka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hidup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bersama-sama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ikatan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beberapa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generasi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hubungan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kekerabatan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berbeda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Sementara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inti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terdiri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ayah,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ibu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anak-anak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belum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menikah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Google Shape;15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46708" y="1305035"/>
            <a:ext cx="3282473" cy="2450913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8"/>
          <p:cNvSpPr/>
          <p:nvPr/>
        </p:nvSpPr>
        <p:spPr>
          <a:xfrm>
            <a:off x="269225" y="872975"/>
            <a:ext cx="25269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8"/>
          <p:cNvSpPr txBox="1"/>
          <p:nvPr/>
        </p:nvSpPr>
        <p:spPr>
          <a:xfrm>
            <a:off x="269225" y="850518"/>
            <a:ext cx="73152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Calibri"/>
              <a:buAutoNum type="arabicPeriod"/>
            </a:pPr>
            <a:r>
              <a:rPr lang="en-US" sz="1800" b="1" dirty="0" err="1">
                <a:latin typeface="Calibri"/>
                <a:ea typeface="Calibri"/>
                <a:cs typeface="Calibri"/>
                <a:sym typeface="Calibri"/>
              </a:rPr>
              <a:t>Definisi</a:t>
            </a: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dirty="0" err="1">
                <a:latin typeface="Calibri"/>
                <a:ea typeface="Calibri"/>
                <a:cs typeface="Calibri"/>
                <a:sym typeface="Calibri"/>
              </a:rPr>
              <a:t>Keluarga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"/>
          <p:cNvSpPr txBox="1"/>
          <p:nvPr/>
        </p:nvSpPr>
        <p:spPr>
          <a:xfrm>
            <a:off x="1" y="250581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A. DIRI DAN KELUARGA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66" name="Google Shape;166;p19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67" name="Google Shape;167;p19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68" name="Google Shape;168;p19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69" name="Google Shape;169;p19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70" name="Google Shape;170;p19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1" name="Google Shape;171;p19"/>
          <p:cNvSpPr/>
          <p:nvPr/>
        </p:nvSpPr>
        <p:spPr>
          <a:xfrm>
            <a:off x="192806" y="1208666"/>
            <a:ext cx="3771900" cy="1846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Perhatikan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gambar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samping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1600"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Sejarah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ditemukan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menjelajahi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silsilah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Silsilah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menunjukkan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asal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usul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keluarga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2" name="Google Shape;172;p19" descr="https://lh4.googleusercontent.com/Y7D8dEvxAm8cdyaKBbInSbsaS1JraLcZ2dcBVPS2eeiKPAM_PaUOKfFx0Q7odU5ohC1jfY1k4Rt3LTgo7_WCezHQPXbM6Fvzou6isLYn4akzFFwLfkvtu0tGC8mj4v-b0VnsICzbqYfJPPAgJw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24400" y="661670"/>
            <a:ext cx="3581399" cy="3820159"/>
          </a:xfrm>
          <a:prstGeom prst="rect">
            <a:avLst/>
          </a:prstGeom>
          <a:noFill/>
          <a:ln w="12700" cap="flat" cmpd="sng">
            <a:solidFill>
              <a:srgbClr val="97480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3" name="Google Shape;173;p19"/>
          <p:cNvSpPr/>
          <p:nvPr/>
        </p:nvSpPr>
        <p:spPr>
          <a:xfrm>
            <a:off x="192800" y="806975"/>
            <a:ext cx="29745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19"/>
          <p:cNvSpPr txBox="1"/>
          <p:nvPr/>
        </p:nvSpPr>
        <p:spPr>
          <a:xfrm>
            <a:off x="192800" y="768583"/>
            <a:ext cx="7315200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2. Sejarah </a:t>
            </a:r>
            <a:r>
              <a:rPr lang="en-US" sz="1800" b="1" dirty="0" err="1">
                <a:latin typeface="Calibri"/>
                <a:ea typeface="Calibri"/>
                <a:cs typeface="Calibri"/>
                <a:sym typeface="Calibri"/>
              </a:rPr>
              <a:t>Keluarga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0" name="Google Shape;180;p20"/>
          <p:cNvCxnSpPr/>
          <p:nvPr/>
        </p:nvCxnSpPr>
        <p:spPr>
          <a:xfrm>
            <a:off x="1858153" y="2266950"/>
            <a:ext cx="5212080" cy="0"/>
          </a:xfrm>
          <a:prstGeom prst="straightConnector1">
            <a:avLst/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</p:cxnSp>
      <p:grpSp>
        <p:nvGrpSpPr>
          <p:cNvPr id="181" name="Google Shape;181;p20"/>
          <p:cNvGrpSpPr/>
          <p:nvPr/>
        </p:nvGrpSpPr>
        <p:grpSpPr>
          <a:xfrm>
            <a:off x="0" y="4302125"/>
            <a:ext cx="9144000" cy="841375"/>
            <a:chOff x="0" y="4302125"/>
            <a:chExt cx="9144000" cy="841375"/>
          </a:xfrm>
        </p:grpSpPr>
        <p:grpSp>
          <p:nvGrpSpPr>
            <p:cNvPr id="182" name="Google Shape;182;p20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83" name="Google Shape;183;p20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4" name="Google Shape;184;p20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85" name="Google Shape;185;p20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6" name="Google Shape;186;p20"/>
          <p:cNvSpPr txBox="1"/>
          <p:nvPr/>
        </p:nvSpPr>
        <p:spPr>
          <a:xfrm>
            <a:off x="1858153" y="1621500"/>
            <a:ext cx="5212080" cy="586482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32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 dirty="0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93" name="Google Shape;193;p21"/>
          <p:cNvGrpSpPr/>
          <p:nvPr/>
        </p:nvGrpSpPr>
        <p:grpSpPr>
          <a:xfrm>
            <a:off x="0" y="4419356"/>
            <a:ext cx="9144000" cy="841375"/>
            <a:chOff x="0" y="4302125"/>
            <a:chExt cx="9144000" cy="841375"/>
          </a:xfrm>
        </p:grpSpPr>
        <p:grpSp>
          <p:nvGrpSpPr>
            <p:cNvPr id="194" name="Google Shape;194;p2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95" name="Google Shape;195;p21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6" name="Google Shape;196;p21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97" name="Google Shape;197;p21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8" name="Google Shape;198;p21"/>
          <p:cNvSpPr/>
          <p:nvPr/>
        </p:nvSpPr>
        <p:spPr>
          <a:xfrm>
            <a:off x="305262" y="1561282"/>
            <a:ext cx="7848600" cy="2055939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Salah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konsep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geografi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terkait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Lokasi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mengacu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permukaan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dilakukan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untuk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menggambarkan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menggunakan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absolut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relatif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Lokasi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absolut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merupakan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disajikan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pada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melalui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garis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lintang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garis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bujur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Kota Malang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7° 58’ 48” LS dan 112° 37’ 12” BT.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Sementara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relatif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dalam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kaitannya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lokasi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yang lain.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Misalnya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Kota Malang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tidak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jauh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Kota Surabaya.</a:t>
            </a:r>
            <a:endParaRPr sz="1600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9" name="Google Shape;199;p21"/>
          <p:cNvSpPr/>
          <p:nvPr/>
        </p:nvSpPr>
        <p:spPr>
          <a:xfrm>
            <a:off x="223201" y="896081"/>
            <a:ext cx="4125600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21"/>
          <p:cNvSpPr txBox="1"/>
          <p:nvPr/>
        </p:nvSpPr>
        <p:spPr>
          <a:xfrm>
            <a:off x="223200" y="901481"/>
            <a:ext cx="53580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39700" lvl="0" algn="l" rtl="0">
              <a:spcBef>
                <a:spcPts val="0"/>
              </a:spcBef>
              <a:spcAft>
                <a:spcPts val="0"/>
              </a:spcAft>
              <a:buSzPts val="1400"/>
            </a:pPr>
            <a:r>
              <a:rPr lang="en-US" sz="1800" b="1" dirty="0">
                <a:latin typeface="Calibri"/>
                <a:ea typeface="Calibri"/>
                <a:cs typeface="Calibri"/>
                <a:sym typeface="Calibri"/>
              </a:rPr>
              <a:t>1. LOKASI DALAM KONSEP RUANG</a:t>
            </a:r>
            <a:endParaRPr sz="18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1"/>
          <p:cNvSpPr txBox="1"/>
          <p:nvPr/>
        </p:nvSpPr>
        <p:spPr>
          <a:xfrm>
            <a:off x="1" y="133350"/>
            <a:ext cx="4572000" cy="401816"/>
          </a:xfrm>
          <a:prstGeom prst="rect">
            <a:avLst/>
          </a:prstGeom>
          <a:solidFill>
            <a:srgbClr val="974806"/>
          </a:solidFill>
          <a:ln>
            <a:noFill/>
          </a:ln>
        </p:spPr>
        <p:txBody>
          <a:bodyPr spcFirstLastPara="1" wrap="square" lIns="93125" tIns="46550" rIns="93125" bIns="4655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chemeClr val="lt1"/>
                </a:solidFill>
                <a:latin typeface="Candara"/>
                <a:ea typeface="Candara"/>
                <a:cs typeface="Candara"/>
                <a:sym typeface="Candara"/>
              </a:rPr>
              <a:t>B. LOKASI TEMPAT TINGGAL</a:t>
            </a:r>
            <a:endParaRPr sz="2000" b="1" i="0" u="none" strike="noStrike" cap="none">
              <a:solidFill>
                <a:schemeClr val="lt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grpSp>
        <p:nvGrpSpPr>
          <p:cNvPr id="193" name="Google Shape;193;p21"/>
          <p:cNvGrpSpPr/>
          <p:nvPr/>
        </p:nvGrpSpPr>
        <p:grpSpPr>
          <a:xfrm>
            <a:off x="0" y="4419356"/>
            <a:ext cx="9144000" cy="841375"/>
            <a:chOff x="0" y="4302125"/>
            <a:chExt cx="9144000" cy="841375"/>
          </a:xfrm>
        </p:grpSpPr>
        <p:grpSp>
          <p:nvGrpSpPr>
            <p:cNvPr id="194" name="Google Shape;194;p21"/>
            <p:cNvGrpSpPr/>
            <p:nvPr/>
          </p:nvGrpSpPr>
          <p:grpSpPr>
            <a:xfrm>
              <a:off x="0" y="4302125"/>
              <a:ext cx="9144000" cy="841375"/>
              <a:chOff x="0" y="4302125"/>
              <a:chExt cx="9144000" cy="841375"/>
            </a:xfrm>
          </p:grpSpPr>
          <p:pic>
            <p:nvPicPr>
              <p:cNvPr id="195" name="Google Shape;195;p21" descr="E:\ELISA\ERLANGGA LISA\2017\TEMPLATE PPT\SMP PPKN kelas X kelompok wajib\SMP PPKN kelas X kelompok wajib.p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0" y="4302125"/>
                <a:ext cx="9144000" cy="8413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6" name="Google Shape;196;p21"/>
              <p:cNvSpPr txBox="1"/>
              <p:nvPr/>
            </p:nvSpPr>
            <p:spPr>
              <a:xfrm>
                <a:off x="2057400" y="4732407"/>
                <a:ext cx="5334000" cy="35394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700" b="1">
                    <a:solidFill>
                      <a:srgbClr val="002060"/>
                    </a:solidFill>
                    <a:latin typeface="Arial"/>
                    <a:ea typeface="Arial"/>
                    <a:cs typeface="Arial"/>
                    <a:sym typeface="Arial"/>
                  </a:rPr>
                  <a:t>ILMU PENGETAHUAN SOSIAL</a:t>
                </a:r>
                <a:endParaRPr sz="1700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97" name="Google Shape;197;p21" descr="A picture containing text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 t="18873"/>
            <a:stretch/>
          </p:blipFill>
          <p:spPr>
            <a:xfrm>
              <a:off x="6172200" y="4734224"/>
              <a:ext cx="2743200" cy="35030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8" name="Google Shape;198;p21"/>
          <p:cNvSpPr/>
          <p:nvPr/>
        </p:nvSpPr>
        <p:spPr>
          <a:xfrm>
            <a:off x="190038" y="1420919"/>
            <a:ext cx="7848600" cy="2063262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F2F2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</a:t>
            </a:r>
            <a:r>
              <a:rPr lang="en-US" sz="16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Luas</a:t>
            </a:r>
            <a:endParaRPr sz="16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wilayah Indonesia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dilihat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astronomis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geografis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geologis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astronomis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tempat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berdasarkan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garis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lintang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garis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bujur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astronomis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Indonesia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95° BT–141° BT dan 6° LU–11° LS.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Sedangkan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geografis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suatu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negara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dilihat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kenyataan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permukaan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bumi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geografis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Indonesia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terletak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Asia dan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Benua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Australia,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serta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antara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Samudra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Pasifik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dan Samudra </a:t>
            </a:r>
            <a:r>
              <a:rPr lang="en-US" sz="16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Hindia</a:t>
            </a:r>
            <a:r>
              <a:rPr lang="en-US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21"/>
          <p:cNvSpPr/>
          <p:nvPr/>
        </p:nvSpPr>
        <p:spPr>
          <a:xfrm>
            <a:off x="82523" y="821736"/>
            <a:ext cx="4888062" cy="4017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1"/>
          <p:cNvSpPr txBox="1"/>
          <p:nvPr/>
        </p:nvSpPr>
        <p:spPr>
          <a:xfrm>
            <a:off x="105969" y="821736"/>
            <a:ext cx="5358000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LOKASI DAN KONDISI GEOGRAFIS INDONESIA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42737131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1893</Words>
  <Application>Microsoft Office PowerPoint</Application>
  <PresentationFormat>On-screen Show (16:9)</PresentationFormat>
  <Paragraphs>248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Candara</vt:lpstr>
      <vt:lpstr>Calibri</vt:lpstr>
      <vt:lpstr>Arial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Nur Hayati</cp:lastModifiedBy>
  <cp:revision>6</cp:revision>
  <dcterms:modified xsi:type="dcterms:W3CDTF">2022-06-03T06:21:09Z</dcterms:modified>
</cp:coreProperties>
</file>